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67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3F1E4-A5D8-C89B-2528-5B0A528C3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51C67-35BD-2343-B7A6-72467A5BF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0A5FD0-9B70-963C-EC14-DFEAA552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E8965-18BB-D5D6-4B9A-28BDB545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B1A92-3FE0-6CAB-39CF-38FA0C39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73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7EB7B-91B3-325F-08B2-AACFD8CD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82B91B-ED54-AD8F-B2DA-D348A6793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D0D817-4DF9-46FB-BE6D-77D1C3B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32B7B-318B-CBC6-49D7-EFD5652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8A4C89-3E0C-3614-B4AC-4971B04C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55AA6F-FBF0-27A3-67AF-8BDD3AD8D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BA908A-4BFE-42CC-A01A-861E29AC7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EC7A6-95F0-A351-0586-13FB525C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1D374-590B-9D3F-9CEF-3F988381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6CF060-3CDB-F3AB-2783-C6660B66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56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A6356-3A46-843D-4210-260F721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485F7-75FD-ED57-9784-E84AB499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880A7-4DCF-9965-62E8-8987DDA5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38899F-5050-A2B8-330C-3CF19F0E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D3B2C8-7B8F-BA06-7024-70CA62D4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03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FB034-C872-F869-ED25-EBEB6384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2C85A2-8EC9-BC95-4B0D-1D6F8537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3B529A-63EE-CDCC-538F-36000211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CEEDB8-4AED-C836-48BA-FC0F313E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9056C0-E4D4-F44E-171C-D5F3C2DA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20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EC385-4B8A-85C5-D5B1-D163D18C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9B73-0217-3FB8-6CE4-94FA3DB26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2B0CE8-3E32-EE1D-B7EB-90747F101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0EB9D-965C-F793-52A8-6876DCEC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7F890F-534A-9496-DD71-D0151E6C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FE57C6-A6B4-62F4-8D88-174D964D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11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B73BB-4B7E-6116-3A10-E9C3C0DD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A37254-71CC-5F2B-452D-67A0F4DCC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A4BBB0-9ECC-DE8E-FD79-C4367CCD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F84887-72A8-75CA-C1C7-E9587AA13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BC37DC-B9E0-E3D5-D594-FB1348146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8F5B52-1DDE-047F-0F40-BAB2053F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C8031D-DBA7-D354-E20D-66F5E334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3459E5-54E3-5498-B72F-68429CF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47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C12EF-08C7-EA8B-3DA5-6E8232AA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88417D-5E33-AC8D-4FB0-0EEEBEED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94B978-D10A-8C15-ED5B-7003F558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30CF00-BB20-2084-F5DA-15641405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5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833BE4-664E-BE40-169F-A20112A36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3AFA32-C898-4602-F514-A096A11D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C05A82-9AC2-5D80-7081-14F71241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36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5D14E-6C10-1D72-E97C-F6861A59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DF845-42DF-F3FC-B2C0-CD913892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8E322B-12F6-C026-C4F1-722D6D47B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782E7A-9095-31A3-4FB1-2ACAEBFB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F0EF3-6952-A0D6-A949-D11736A6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9001C9-5976-ACC7-179E-59149988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84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E02EB-462B-E697-331F-192E3DF3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30A7A7D-2A86-8EBA-A010-47478A95B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474667-7AB9-294C-951C-20F0A4872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852F7E-777E-A824-42A3-4DA8C991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AB0CC7-B3B3-6C88-0007-CD02026D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E5D91B-0412-4C3E-516D-E93D5847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30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C88B1-8A68-01FB-65B9-4343D7F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D8FA45-37BA-676D-6D17-190B87660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3354DA-56DD-7631-EA70-CF2DFCC82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D607-67C6-42CF-B7AB-33E9D28D3CC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5F954E-895E-53E7-89FE-7C950E3DD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0DC3D-D68B-A6B0-3E5C-EC0EF9CAD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29C0-457F-4E9D-B1A2-E2AE2842C4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58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06A62-EBE6-F29C-3FCE-1461121A2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DL</a:t>
            </a:r>
            <a:r>
              <a:rPr lang="ru-RU"/>
              <a:t>-алгоритмы</a:t>
            </a:r>
            <a:r>
              <a:rPr lang="en-US"/>
              <a:t>: LLM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499B4-9C81-9BD5-CF3A-907ADD0A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4" y="3583185"/>
            <a:ext cx="3385189" cy="28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6742F-058A-2322-EF8E-0E63BF95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LLAMA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1E957E-1C0A-E201-3B5A-1C08EE66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38" y="1767360"/>
            <a:ext cx="4547648" cy="826269"/>
          </a:xfrm>
        </p:spPr>
        <p:txBody>
          <a:bodyPr>
            <a:normAutofit/>
          </a:bodyPr>
          <a:lstStyle/>
          <a:p>
            <a:r>
              <a:rPr lang="en-US" sz="1800"/>
              <a:t>LLAMA3 8B, 70B</a:t>
            </a:r>
          </a:p>
          <a:p>
            <a:r>
              <a:rPr lang="en-US" sz="1800"/>
              <a:t>LLAMA 3.1, 405B</a:t>
            </a:r>
          </a:p>
          <a:p>
            <a:pPr marL="0" indent="0">
              <a:buNone/>
            </a:pPr>
            <a:endParaRPr lang="ru-RU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774720-3C22-77D5-F1E7-710B2693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41" y="1027906"/>
            <a:ext cx="5511568" cy="47369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FD5006-3A77-867A-36FF-6D86ADF8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4" y="4427710"/>
            <a:ext cx="5859826" cy="19300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1EE8D4-15A0-C1B6-BDDE-52387388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1" y="2895711"/>
            <a:ext cx="5025779" cy="9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2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C7C78-78ED-7A37-1F23-0E67B5E3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История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0CB723-6B9D-FC3E-6422-01D5D8B9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5049" cy="4351338"/>
          </a:xfrm>
        </p:spPr>
        <p:txBody>
          <a:bodyPr>
            <a:normAutofit/>
          </a:bodyPr>
          <a:lstStyle/>
          <a:p>
            <a:r>
              <a:rPr lang="ru-RU" sz="1800"/>
              <a:t>1955, Перцептрон Розенблатта.</a:t>
            </a:r>
          </a:p>
          <a:p>
            <a:r>
              <a:rPr lang="ru-RU" sz="1800"/>
              <a:t>1980, алгоритм обратного распространения ошибки, </a:t>
            </a:r>
            <a:r>
              <a:rPr lang="en-US" sz="1800"/>
              <a:t>BackProp</a:t>
            </a:r>
            <a:endParaRPr lang="ru-RU" sz="1800"/>
          </a:p>
          <a:p>
            <a:r>
              <a:rPr lang="ru-RU" sz="1800"/>
              <a:t>Джон Деккер</a:t>
            </a:r>
            <a:r>
              <a:rPr lang="en-US" sz="1800"/>
              <a:t>, 1994: </a:t>
            </a:r>
            <a:r>
              <a:rPr lang="en-US" sz="1800" i="1"/>
              <a:t>“</a:t>
            </a:r>
            <a:r>
              <a:rPr lang="ru-RU" sz="1800" b="0" i="1" u="none" strike="noStrike" baseline="0">
                <a:latin typeface="PetersburgC-Identity-H"/>
              </a:rPr>
              <a:t>Нейронные сети — это второй лучший способ сделать практически что угодно</a:t>
            </a:r>
            <a:r>
              <a:rPr lang="en-US" sz="1800" i="1"/>
              <a:t>”</a:t>
            </a:r>
          </a:p>
          <a:p>
            <a:r>
              <a:rPr lang="ru-RU" sz="1800"/>
              <a:t>2005-й, группа Хинтона</a:t>
            </a:r>
            <a:r>
              <a:rPr lang="en-US" sz="1800"/>
              <a:t>: </a:t>
            </a:r>
            <a:r>
              <a:rPr lang="ru-RU" sz="1800"/>
              <a:t>Предобучение без учителя на большом объёме данных</a:t>
            </a:r>
            <a:r>
              <a:rPr lang="en-US" sz="1800"/>
              <a:t>, </a:t>
            </a:r>
            <a:r>
              <a:rPr lang="ru-RU" sz="1800"/>
              <a:t>потом дообучение.</a:t>
            </a:r>
          </a:p>
          <a:p>
            <a:r>
              <a:rPr lang="ru-RU" sz="1800"/>
              <a:t>2006-й, </a:t>
            </a:r>
            <a:r>
              <a:rPr lang="en-US" sz="1800"/>
              <a:t>GPU</a:t>
            </a:r>
            <a:r>
              <a:rPr lang="ru-RU" sz="1800"/>
              <a:t>, ускорение обучения нейронных сетей.</a:t>
            </a:r>
          </a:p>
          <a:p>
            <a:r>
              <a:rPr lang="ru-RU" sz="1800"/>
              <a:t>201</a:t>
            </a:r>
            <a:r>
              <a:rPr lang="en-US" sz="1800"/>
              <a:t>2-</a:t>
            </a:r>
            <a:r>
              <a:rPr lang="ru-RU" sz="1800"/>
              <a:t>й год, </a:t>
            </a:r>
            <a:r>
              <a:rPr lang="en-US" sz="1800"/>
              <a:t>AlexNet </a:t>
            </a:r>
            <a:r>
              <a:rPr lang="ru-RU" sz="1800"/>
              <a:t>выигрывает соревнование на </a:t>
            </a:r>
            <a:r>
              <a:rPr lang="en-US" sz="1800"/>
              <a:t>ImageNet</a:t>
            </a:r>
            <a:r>
              <a:rPr lang="ru-RU" sz="1800"/>
              <a:t>.</a:t>
            </a:r>
            <a:endParaRPr lang="en-US" sz="1800"/>
          </a:p>
          <a:p>
            <a:r>
              <a:rPr lang="en-US" sz="1800"/>
              <a:t>2015-</a:t>
            </a:r>
            <a:r>
              <a:rPr lang="ru-RU" sz="1800"/>
              <a:t>й год, </a:t>
            </a:r>
            <a:r>
              <a:rPr lang="en-US" sz="1800"/>
              <a:t>ResNet</a:t>
            </a:r>
            <a:r>
              <a:rPr lang="ru-RU" sz="1800"/>
              <a:t> архитектуры</a:t>
            </a:r>
            <a:endParaRPr lang="en-US" sz="1800"/>
          </a:p>
          <a:p>
            <a:r>
              <a:rPr lang="en-US" sz="1800"/>
              <a:t>2017-</a:t>
            </a:r>
            <a:r>
              <a:rPr lang="ru-RU" sz="1800"/>
              <a:t>й год</a:t>
            </a:r>
            <a:r>
              <a:rPr lang="en-US" sz="1800"/>
              <a:t>, “Attention is All You Need”, </a:t>
            </a:r>
            <a:r>
              <a:rPr lang="ru-RU" sz="1800"/>
              <a:t>трансформеры</a:t>
            </a:r>
            <a:endParaRPr lang="en-US" sz="1800"/>
          </a:p>
          <a:p>
            <a:r>
              <a:rPr lang="en-US" sz="1800"/>
              <a:t>2018</a:t>
            </a:r>
            <a:r>
              <a:rPr lang="ru-RU" sz="1800"/>
              <a:t>-й год, </a:t>
            </a:r>
            <a:r>
              <a:rPr lang="en-US" sz="1800"/>
              <a:t>BERT</a:t>
            </a:r>
            <a:r>
              <a:rPr lang="ru-RU" sz="1800"/>
              <a:t> и другие </a:t>
            </a:r>
            <a:r>
              <a:rPr lang="en-US" sz="1800"/>
              <a:t>LLM</a:t>
            </a:r>
          </a:p>
          <a:p>
            <a:r>
              <a:rPr lang="en-US" sz="1800"/>
              <a:t>2023</a:t>
            </a:r>
            <a:r>
              <a:rPr lang="ru-RU" sz="1800"/>
              <a:t>-й год</a:t>
            </a:r>
            <a:r>
              <a:rPr lang="en-US" sz="1800"/>
              <a:t>, LLAMA.</a:t>
            </a:r>
            <a:endParaRPr lang="ru-RU" sz="1800"/>
          </a:p>
          <a:p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06460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83787-503F-BD29-12C9-E4E3D256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Трансформер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DE68A0-9BC9-EA64-1C8F-CC7CDB565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47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/>
              <a:t>Модель предсказываем следующее слово в последовательности (чат-бот, перевод, суммаризация, написание статьи по заголовку)</a:t>
            </a:r>
          </a:p>
          <a:p>
            <a:pPr marL="0" indent="0">
              <a:buNone/>
            </a:pPr>
            <a:r>
              <a:rPr lang="ru-RU" sz="1800"/>
              <a:t>Основные элементы</a:t>
            </a:r>
            <a:r>
              <a:rPr lang="en-US" sz="1800"/>
              <a:t>:</a:t>
            </a:r>
          </a:p>
          <a:p>
            <a:r>
              <a:rPr lang="ru-RU" sz="1800"/>
              <a:t>Механизм самовнимания</a:t>
            </a:r>
          </a:p>
          <a:p>
            <a:r>
              <a:rPr lang="ru-RU" sz="1800"/>
              <a:t>Позиционные представления внутри эмбеддиногов слов</a:t>
            </a:r>
          </a:p>
          <a:p>
            <a:r>
              <a:rPr lang="ru-RU" sz="1800"/>
              <a:t>Энкодер</a:t>
            </a:r>
          </a:p>
          <a:p>
            <a:r>
              <a:rPr lang="ru-RU" sz="1800"/>
              <a:t>Декодер</a:t>
            </a:r>
          </a:p>
          <a:p>
            <a:endParaRPr lang="en-US" sz="1800"/>
          </a:p>
          <a:p>
            <a:endParaRPr lang="ru-RU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99BD8-F6A7-BF21-929E-2BE82798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92" y="1528114"/>
            <a:ext cx="407726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1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73A1A-0702-00F2-3217-937046A3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Само-внимание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3ACCE-B50A-C2E4-5E9F-FA4735CFA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3685" cy="4351338"/>
          </a:xfrm>
        </p:spPr>
        <p:txBody>
          <a:bodyPr>
            <a:normAutofit/>
          </a:bodyPr>
          <a:lstStyle/>
          <a:p>
            <a:r>
              <a:rPr lang="en-US" sz="1800"/>
              <a:t>Q --- </a:t>
            </a:r>
            <a:r>
              <a:rPr lang="ru-RU" sz="1800"/>
              <a:t>запрос</a:t>
            </a:r>
            <a:r>
              <a:rPr lang="en-US" sz="1800"/>
              <a:t>, </a:t>
            </a:r>
            <a:r>
              <a:rPr lang="ru-RU" sz="1800"/>
              <a:t>слово, для которого рассчитывается внимание (список вопросов)</a:t>
            </a:r>
          </a:p>
          <a:p>
            <a:r>
              <a:rPr lang="en-US" sz="1800"/>
              <a:t>K --- </a:t>
            </a:r>
            <a:r>
              <a:rPr lang="ru-RU" sz="1800"/>
              <a:t>ключ, слово, которое оценивается через </a:t>
            </a:r>
            <a:r>
              <a:rPr lang="en-US" sz="1800"/>
              <a:t>attention</a:t>
            </a:r>
            <a:r>
              <a:rPr lang="ru-RU" sz="1800"/>
              <a:t> (список улик)</a:t>
            </a:r>
          </a:p>
          <a:p>
            <a:r>
              <a:rPr lang="en-US" sz="1800"/>
              <a:t>V --- </a:t>
            </a:r>
            <a:r>
              <a:rPr lang="ru-RU" sz="1800"/>
              <a:t>значение</a:t>
            </a:r>
            <a:r>
              <a:rPr lang="en-US" sz="1800"/>
              <a:t>, </a:t>
            </a:r>
            <a:r>
              <a:rPr lang="ru-RU" sz="1800"/>
              <a:t>проверка насколько оценка </a:t>
            </a:r>
            <a:r>
              <a:rPr lang="en-US" sz="1800"/>
              <a:t>attention </a:t>
            </a:r>
            <a:r>
              <a:rPr lang="ru-RU" sz="1800"/>
              <a:t>для пары слов соотносится с оценкой правильного слова, предъявляемого при обучении (релевантность улики для дела)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231E69-C7B5-7A2F-497D-1457850D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57" y="1556693"/>
            <a:ext cx="4677428" cy="4620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EFAC2A-0837-B840-3438-4751836F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60" y="4491627"/>
            <a:ext cx="351521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4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FF97D-6E6A-6788-2A42-8B96A3A9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Сферы применения </a:t>
            </a:r>
            <a:r>
              <a:rPr lang="en-US"/>
              <a:t>LLM</a:t>
            </a:r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5AB2B-23F1-01FE-15E0-DE11C184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43" y="1690688"/>
            <a:ext cx="7234162" cy="43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0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AF1D8-0BC6-10CB-1BF4-D029EE9E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Модели в </a:t>
            </a:r>
            <a:r>
              <a:rPr lang="en-US"/>
              <a:t>NLP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24B2E-1067-1261-0667-A8164E22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2344" cy="4351338"/>
          </a:xfrm>
        </p:spPr>
        <p:txBody>
          <a:bodyPr>
            <a:normAutofit/>
          </a:bodyPr>
          <a:lstStyle/>
          <a:p>
            <a:r>
              <a:rPr lang="en-US" sz="1800"/>
              <a:t>RNNs (LSTM, GRU, ELMo), </a:t>
            </a:r>
            <a:r>
              <a:rPr lang="ru-RU" sz="1800"/>
              <a:t>до 201</a:t>
            </a:r>
            <a:r>
              <a:rPr lang="en-US" sz="1800"/>
              <a:t>8</a:t>
            </a:r>
            <a:endParaRPr lang="ru-RU" sz="1800"/>
          </a:p>
          <a:p>
            <a:r>
              <a:rPr lang="en-US" sz="1800"/>
              <a:t>BERT</a:t>
            </a:r>
            <a:r>
              <a:rPr lang="ru-RU" sz="1800"/>
              <a:t>-модели</a:t>
            </a:r>
            <a:r>
              <a:rPr lang="en-US" sz="1800"/>
              <a:t> </a:t>
            </a:r>
            <a:r>
              <a:rPr lang="ru-RU" sz="1800"/>
              <a:t>(оторванный энкодер)</a:t>
            </a:r>
            <a:r>
              <a:rPr lang="en-US" sz="1800"/>
              <a:t>, </a:t>
            </a:r>
            <a:r>
              <a:rPr lang="ru-RU" sz="1800"/>
              <a:t>2018</a:t>
            </a:r>
          </a:p>
          <a:p>
            <a:r>
              <a:rPr lang="en-US" sz="1800"/>
              <a:t>GPT-</a:t>
            </a:r>
            <a:r>
              <a:rPr lang="ru-RU" sz="1800"/>
              <a:t>модели (оторванный декодер), 2018</a:t>
            </a:r>
          </a:p>
          <a:p>
            <a:r>
              <a:rPr lang="en-US" sz="1800"/>
              <a:t>ChatGPT (</a:t>
            </a:r>
            <a:r>
              <a:rPr lang="ru-RU" sz="1800"/>
              <a:t>чат-бот, основанный на </a:t>
            </a:r>
            <a:r>
              <a:rPr lang="en-US" sz="1800"/>
              <a:t>GPT-3), 2022</a:t>
            </a:r>
            <a:endParaRPr lang="ru-RU" sz="1800"/>
          </a:p>
          <a:p>
            <a:r>
              <a:rPr lang="en-US" sz="1800"/>
              <a:t>Llama (free), 2023</a:t>
            </a:r>
          </a:p>
          <a:p>
            <a:r>
              <a:rPr lang="en-US" sz="1800"/>
              <a:t>YandexGPT, 2023</a:t>
            </a:r>
          </a:p>
          <a:p>
            <a:r>
              <a:rPr lang="en-US" sz="1800"/>
              <a:t>Gigachat, 2023</a:t>
            </a:r>
          </a:p>
          <a:p>
            <a:pPr marL="0" indent="0">
              <a:buNone/>
            </a:pPr>
            <a:r>
              <a:rPr lang="ru-RU" sz="1800"/>
              <a:t>Процесс обучения</a:t>
            </a:r>
            <a:r>
              <a:rPr lang="en-US" sz="1800"/>
              <a:t>: </a:t>
            </a:r>
            <a:r>
              <a:rPr lang="ru-RU" sz="1800"/>
              <a:t>предобучение и </a:t>
            </a:r>
            <a:r>
              <a:rPr lang="en-US" sz="1800"/>
              <a:t>finetuning</a:t>
            </a:r>
            <a:endParaRPr lang="ru-RU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8D5518-A978-4A8C-D033-534EC6BA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06" y="891383"/>
            <a:ext cx="4249994" cy="3388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614B9A-C505-A683-C160-DEF74687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06" y="4279771"/>
            <a:ext cx="427558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1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21265-3495-9769-846D-31F9A56A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Трансформеры не для текстов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A06693-0476-4A92-F12A-7361448B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443" cy="4351338"/>
          </a:xfrm>
        </p:spPr>
        <p:txBody>
          <a:bodyPr>
            <a:normAutofit/>
          </a:bodyPr>
          <a:lstStyle/>
          <a:p>
            <a:r>
              <a:rPr lang="en-US" sz="1800"/>
              <a:t>ViT (</a:t>
            </a:r>
            <a:r>
              <a:rPr lang="ru-RU" sz="1800"/>
              <a:t>классификация изображений</a:t>
            </a:r>
            <a:r>
              <a:rPr lang="en-US" sz="1800"/>
              <a:t>)</a:t>
            </a:r>
            <a:endParaRPr lang="ru-RU" sz="1800"/>
          </a:p>
          <a:p>
            <a:r>
              <a:rPr lang="ru-RU" sz="1800"/>
              <a:t>Генеративная часть </a:t>
            </a:r>
            <a:r>
              <a:rPr lang="en-US" sz="1800"/>
              <a:t>DALL-E</a:t>
            </a:r>
          </a:p>
          <a:p>
            <a:r>
              <a:rPr lang="en-US" sz="1800"/>
              <a:t>Decision Transformer (</a:t>
            </a:r>
            <a:r>
              <a:rPr lang="ru-RU" sz="1800"/>
              <a:t>обучение с подкреплением</a:t>
            </a:r>
            <a:r>
              <a:rPr lang="en-US" sz="180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95E47E-39C7-AF88-BFB5-783FB2369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3" y="1568863"/>
            <a:ext cx="6010263" cy="3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8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D2115-1093-C770-DD95-B9056ADF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Промпт-инжениринг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679922-64B8-991F-1F7A-BA6397DC9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077" cy="4351338"/>
          </a:xfrm>
        </p:spPr>
        <p:txBody>
          <a:bodyPr>
            <a:normAutofit/>
          </a:bodyPr>
          <a:lstStyle/>
          <a:p>
            <a:r>
              <a:rPr lang="en-US" sz="1800"/>
              <a:t>Let’s think step by step</a:t>
            </a:r>
          </a:p>
          <a:p>
            <a:r>
              <a:rPr lang="en-US" sz="1800"/>
              <a:t>Take a deep breath and work on this problem step-by-step</a:t>
            </a:r>
          </a:p>
          <a:p>
            <a:r>
              <a:rPr lang="en-US" sz="1800"/>
              <a:t>This is very important to my career</a:t>
            </a:r>
            <a:endParaRPr lang="ru-RU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0B2F4-2FD2-D4B6-3010-2860BCA6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77" y="1690688"/>
            <a:ext cx="5782217" cy="23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95F7-C7B8-F850-519A-1A26163D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6E56A-906B-A8F9-435B-C001EEAA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19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Retrieval Augmented Generation (RAG)</a:t>
            </a:r>
          </a:p>
          <a:p>
            <a:r>
              <a:rPr lang="ru-RU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Делаем эмбеддинги из документа</a:t>
            </a:r>
          </a:p>
          <a:p>
            <a:r>
              <a:rPr lang="ru-RU" sz="1800">
                <a:solidFill>
                  <a:srgbClr val="333333"/>
                </a:solidFill>
                <a:latin typeface="Fira Sans" panose="020F0502020204030204" pitchFamily="34" charset="0"/>
              </a:rPr>
              <a:t>Делаем эмбеддинги из поискового запроса</a:t>
            </a:r>
          </a:p>
          <a:p>
            <a:r>
              <a:rPr lang="ru-RU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Ищем </a:t>
            </a:r>
            <a:r>
              <a:rPr lang="en-US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top-k </a:t>
            </a:r>
            <a:r>
              <a:rPr lang="ru-RU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наиболее похожих документов</a:t>
            </a:r>
          </a:p>
          <a:p>
            <a:r>
              <a:rPr lang="ru-RU" sz="1800">
                <a:solidFill>
                  <a:srgbClr val="333333"/>
                </a:solidFill>
                <a:latin typeface="Fira Sans" panose="020F0502020204030204" pitchFamily="34" charset="0"/>
              </a:rPr>
              <a:t>Просим </a:t>
            </a:r>
            <a:r>
              <a:rPr lang="en-US" sz="1800">
                <a:solidFill>
                  <a:srgbClr val="333333"/>
                </a:solidFill>
                <a:latin typeface="Fira Sans" panose="020F0502020204030204" pitchFamily="34" charset="0"/>
              </a:rPr>
              <a:t>LLM </a:t>
            </a:r>
            <a:r>
              <a:rPr lang="ru-RU" sz="1800">
                <a:solidFill>
                  <a:srgbClr val="333333"/>
                </a:solidFill>
                <a:latin typeface="Fira Sans" panose="020F0502020204030204" pitchFamily="34" charset="0"/>
              </a:rPr>
              <a:t>сгенерировать ответ</a:t>
            </a:r>
          </a:p>
          <a:p>
            <a:pPr marL="0" indent="0">
              <a:buNone/>
            </a:pPr>
            <a:endParaRPr lang="ru-RU" sz="1800">
              <a:solidFill>
                <a:srgbClr val="333333"/>
              </a:solidFill>
              <a:latin typeface="Fira Sans" panose="020F0502020204030204" pitchFamily="34" charset="0"/>
            </a:endParaRPr>
          </a:p>
          <a:p>
            <a:pPr marL="0" indent="0">
              <a:buNone/>
            </a:pPr>
            <a:r>
              <a:rPr lang="ru-RU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Дообучение</a:t>
            </a:r>
            <a:r>
              <a:rPr lang="en-US" sz="1800" b="0" i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:</a:t>
            </a:r>
            <a:r>
              <a:rPr lang="en-US" sz="1800">
                <a:solidFill>
                  <a:srgbClr val="333333"/>
                </a:solidFill>
                <a:latin typeface="Fira Sans" panose="020F0502020204030204" pitchFamily="34" charset="0"/>
              </a:rPr>
              <a:t> LoRA, QLoRA</a:t>
            </a:r>
            <a:endParaRPr lang="en-US" sz="1800" b="0" i="0">
              <a:solidFill>
                <a:srgbClr val="333333"/>
              </a:solidFill>
              <a:effectLst/>
              <a:latin typeface="Fira Sans" panose="020F0502020204030204" pitchFamily="34" charset="0"/>
            </a:endParaRPr>
          </a:p>
          <a:p>
            <a:pPr marL="0" indent="0">
              <a:buNone/>
            </a:pP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5A62F-F43E-CF2D-198E-FCC53A17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05" y="1865968"/>
            <a:ext cx="5348743" cy="24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329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Fira Sans</vt:lpstr>
      <vt:lpstr>PetersburgC-Identity-H</vt:lpstr>
      <vt:lpstr>Тема Office</vt:lpstr>
      <vt:lpstr>DL-алгоритмы: LLM</vt:lpstr>
      <vt:lpstr>История</vt:lpstr>
      <vt:lpstr>Трансформер</vt:lpstr>
      <vt:lpstr>Само-внимание</vt:lpstr>
      <vt:lpstr>Сферы применения LLM</vt:lpstr>
      <vt:lpstr>Модели в NLP</vt:lpstr>
      <vt:lpstr>Трансформеры не для текстов</vt:lpstr>
      <vt:lpstr>Промпт-инжениринг</vt:lpstr>
      <vt:lpstr>RAG</vt:lpstr>
      <vt:lpstr>LLAMA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osipovav28@gmail.com</dc:creator>
  <cp:lastModifiedBy>osipovav28@gmail.com</cp:lastModifiedBy>
  <cp:revision>50</cp:revision>
  <dcterms:created xsi:type="dcterms:W3CDTF">2024-10-08T11:15:09Z</dcterms:created>
  <dcterms:modified xsi:type="dcterms:W3CDTF">2024-10-08T12:12:30Z</dcterms:modified>
</cp:coreProperties>
</file>